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8" r:id="rId4"/>
    <p:sldId id="263" r:id="rId5"/>
    <p:sldId id="260" r:id="rId6"/>
    <p:sldId id="265" r:id="rId7"/>
    <p:sldId id="262" r:id="rId8"/>
    <p:sldId id="264" r:id="rId9"/>
  </p:sldIdLst>
  <p:sldSz cx="12192000" cy="6858000"/>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B5D47D-A09C-45FB-B9BD-D0A8AF0ACF55}"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965866A-F91E-4DA6-AC3B-A33D8AA266BC}">
      <dgm:prSet/>
      <dgm:spPr/>
      <dgm:t>
        <a:bodyPr/>
        <a:lstStyle/>
        <a:p>
          <a:r>
            <a:rPr lang="en-US" b="0" i="0" dirty="0"/>
            <a:t>File all the pending forms such as annual returns and financials statements without payment of additional fees specified under 403.</a:t>
          </a:r>
          <a:endParaRPr lang="en-US" dirty="0"/>
        </a:p>
      </dgm:t>
    </dgm:pt>
    <dgm:pt modelId="{071B9951-B945-42C6-B144-FD767C91E096}" type="parTrans" cxnId="{D5CA5BF9-03DF-4A95-9511-DD79FD7133C9}">
      <dgm:prSet/>
      <dgm:spPr/>
      <dgm:t>
        <a:bodyPr/>
        <a:lstStyle/>
        <a:p>
          <a:endParaRPr lang="en-US"/>
        </a:p>
      </dgm:t>
    </dgm:pt>
    <dgm:pt modelId="{FC1CD42B-5CDD-4861-949E-BBDDB6183280}" type="sibTrans" cxnId="{D5CA5BF9-03DF-4A95-9511-DD79FD7133C9}">
      <dgm:prSet/>
      <dgm:spPr/>
      <dgm:t>
        <a:bodyPr/>
        <a:lstStyle/>
        <a:p>
          <a:endParaRPr lang="en-US"/>
        </a:p>
      </dgm:t>
    </dgm:pt>
    <dgm:pt modelId="{1716E08A-FD50-4008-8EA6-9B84AA1A55BA}">
      <dgm:prSet/>
      <dgm:spPr/>
      <dgm:t>
        <a:bodyPr/>
        <a:lstStyle/>
        <a:p>
          <a:r>
            <a:rPr lang="en-IN" b="0" i="0" dirty="0"/>
            <a:t>File CFSS 2020 form electronically after filing and getting approval of all pending forms from Designated authority but File CFSS 2020 before six months of closure of the scheme.</a:t>
          </a:r>
          <a:endParaRPr lang="en-US" dirty="0"/>
        </a:p>
      </dgm:t>
    </dgm:pt>
    <dgm:pt modelId="{A4CA3C5F-1C53-405C-B6E4-F501F6AE77FA}" type="parTrans" cxnId="{3E1337D9-D93E-4670-90ED-79F3BF430510}">
      <dgm:prSet/>
      <dgm:spPr/>
      <dgm:t>
        <a:bodyPr/>
        <a:lstStyle/>
        <a:p>
          <a:endParaRPr lang="en-US"/>
        </a:p>
      </dgm:t>
    </dgm:pt>
    <dgm:pt modelId="{F7CB4A14-AD6C-49CB-9FE1-2D1EB83C3641}" type="sibTrans" cxnId="{3E1337D9-D93E-4670-90ED-79F3BF430510}">
      <dgm:prSet/>
      <dgm:spPr/>
      <dgm:t>
        <a:bodyPr/>
        <a:lstStyle/>
        <a:p>
          <a:endParaRPr lang="en-US"/>
        </a:p>
      </dgm:t>
    </dgm:pt>
    <dgm:pt modelId="{4F009765-7886-4247-B994-D4E984FEEB96}">
      <dgm:prSet/>
      <dgm:spPr/>
      <dgm:t>
        <a:bodyPr/>
        <a:lstStyle/>
        <a:p>
          <a:r>
            <a:rPr lang="en-IN" b="0" i="0" dirty="0"/>
            <a:t>After Filing CFSS Form, an Immunity Certificate will be generated for the forms filed by the company.</a:t>
          </a:r>
          <a:endParaRPr lang="en-US" dirty="0"/>
        </a:p>
      </dgm:t>
    </dgm:pt>
    <dgm:pt modelId="{A9C645B4-8A7D-4E34-A36B-394B6A718E87}" type="parTrans" cxnId="{A3AD98D0-58CF-47E5-BCD2-DC65AB6704D3}">
      <dgm:prSet/>
      <dgm:spPr/>
      <dgm:t>
        <a:bodyPr/>
        <a:lstStyle/>
        <a:p>
          <a:endParaRPr lang="en-US"/>
        </a:p>
      </dgm:t>
    </dgm:pt>
    <dgm:pt modelId="{20321BCB-D3C3-4B13-9CC9-F19E67D99824}" type="sibTrans" cxnId="{A3AD98D0-58CF-47E5-BCD2-DC65AB6704D3}">
      <dgm:prSet/>
      <dgm:spPr/>
      <dgm:t>
        <a:bodyPr/>
        <a:lstStyle/>
        <a:p>
          <a:endParaRPr lang="en-US"/>
        </a:p>
      </dgm:t>
    </dgm:pt>
    <dgm:pt modelId="{1F71A2B7-D3A3-41D3-99E0-DE73A9B143F4}" type="pres">
      <dgm:prSet presAssocID="{0BB5D47D-A09C-45FB-B9BD-D0A8AF0ACF55}" presName="outerComposite" presStyleCnt="0">
        <dgm:presLayoutVars>
          <dgm:chMax val="5"/>
          <dgm:dir/>
          <dgm:resizeHandles val="exact"/>
        </dgm:presLayoutVars>
      </dgm:prSet>
      <dgm:spPr/>
    </dgm:pt>
    <dgm:pt modelId="{CB9BCFEC-E77D-4F2B-9093-6E1FC501D912}" type="pres">
      <dgm:prSet presAssocID="{0BB5D47D-A09C-45FB-B9BD-D0A8AF0ACF55}" presName="dummyMaxCanvas" presStyleCnt="0">
        <dgm:presLayoutVars/>
      </dgm:prSet>
      <dgm:spPr/>
    </dgm:pt>
    <dgm:pt modelId="{BF3AC593-D1E3-4641-91A7-026B51C312A8}" type="pres">
      <dgm:prSet presAssocID="{0BB5D47D-A09C-45FB-B9BD-D0A8AF0ACF55}" presName="ThreeNodes_1" presStyleLbl="node1" presStyleIdx="0" presStyleCnt="3" custScaleX="95397">
        <dgm:presLayoutVars>
          <dgm:bulletEnabled val="1"/>
        </dgm:presLayoutVars>
      </dgm:prSet>
      <dgm:spPr/>
    </dgm:pt>
    <dgm:pt modelId="{BA015EDF-C328-4D9A-B791-EB8DB3DA6A18}" type="pres">
      <dgm:prSet presAssocID="{0BB5D47D-A09C-45FB-B9BD-D0A8AF0ACF55}" presName="ThreeNodes_2" presStyleLbl="node1" presStyleIdx="1" presStyleCnt="3">
        <dgm:presLayoutVars>
          <dgm:bulletEnabled val="1"/>
        </dgm:presLayoutVars>
      </dgm:prSet>
      <dgm:spPr/>
    </dgm:pt>
    <dgm:pt modelId="{9FCF1465-99CB-4A57-AF19-5C38B944F726}" type="pres">
      <dgm:prSet presAssocID="{0BB5D47D-A09C-45FB-B9BD-D0A8AF0ACF55}" presName="ThreeNodes_3" presStyleLbl="node1" presStyleIdx="2" presStyleCnt="3">
        <dgm:presLayoutVars>
          <dgm:bulletEnabled val="1"/>
        </dgm:presLayoutVars>
      </dgm:prSet>
      <dgm:spPr/>
    </dgm:pt>
    <dgm:pt modelId="{471343BA-1743-4FBD-AB92-5FAFB881DCDA}" type="pres">
      <dgm:prSet presAssocID="{0BB5D47D-A09C-45FB-B9BD-D0A8AF0ACF55}" presName="ThreeConn_1-2" presStyleLbl="fgAccFollowNode1" presStyleIdx="0" presStyleCnt="2">
        <dgm:presLayoutVars>
          <dgm:bulletEnabled val="1"/>
        </dgm:presLayoutVars>
      </dgm:prSet>
      <dgm:spPr/>
    </dgm:pt>
    <dgm:pt modelId="{5856C25D-C957-4C66-ABC6-52522C2323BA}" type="pres">
      <dgm:prSet presAssocID="{0BB5D47D-A09C-45FB-B9BD-D0A8AF0ACF55}" presName="ThreeConn_2-3" presStyleLbl="fgAccFollowNode1" presStyleIdx="1" presStyleCnt="2">
        <dgm:presLayoutVars>
          <dgm:bulletEnabled val="1"/>
        </dgm:presLayoutVars>
      </dgm:prSet>
      <dgm:spPr/>
    </dgm:pt>
    <dgm:pt modelId="{BFD74AD1-B2F6-4272-9EC8-4C5CC014B31F}" type="pres">
      <dgm:prSet presAssocID="{0BB5D47D-A09C-45FB-B9BD-D0A8AF0ACF55}" presName="ThreeNodes_1_text" presStyleLbl="node1" presStyleIdx="2" presStyleCnt="3">
        <dgm:presLayoutVars>
          <dgm:bulletEnabled val="1"/>
        </dgm:presLayoutVars>
      </dgm:prSet>
      <dgm:spPr/>
    </dgm:pt>
    <dgm:pt modelId="{2B2EA177-12D0-453E-AB22-7A915914DD6F}" type="pres">
      <dgm:prSet presAssocID="{0BB5D47D-A09C-45FB-B9BD-D0A8AF0ACF55}" presName="ThreeNodes_2_text" presStyleLbl="node1" presStyleIdx="2" presStyleCnt="3">
        <dgm:presLayoutVars>
          <dgm:bulletEnabled val="1"/>
        </dgm:presLayoutVars>
      </dgm:prSet>
      <dgm:spPr/>
    </dgm:pt>
    <dgm:pt modelId="{B10AEB3E-1E42-4E00-AE7B-0EF1E32B03F2}" type="pres">
      <dgm:prSet presAssocID="{0BB5D47D-A09C-45FB-B9BD-D0A8AF0ACF55}" presName="ThreeNodes_3_text" presStyleLbl="node1" presStyleIdx="2" presStyleCnt="3">
        <dgm:presLayoutVars>
          <dgm:bulletEnabled val="1"/>
        </dgm:presLayoutVars>
      </dgm:prSet>
      <dgm:spPr/>
    </dgm:pt>
  </dgm:ptLst>
  <dgm:cxnLst>
    <dgm:cxn modelId="{CAEA1609-5E0F-45E3-8E6C-633B8461A8B3}" type="presOf" srcId="{1716E08A-FD50-4008-8EA6-9B84AA1A55BA}" destId="{BA015EDF-C328-4D9A-B791-EB8DB3DA6A18}" srcOrd="0" destOrd="0" presId="urn:microsoft.com/office/officeart/2005/8/layout/vProcess5"/>
    <dgm:cxn modelId="{FE47C918-502D-4136-ABD8-17303AFD9CEE}" type="presOf" srcId="{6965866A-F91E-4DA6-AC3B-A33D8AA266BC}" destId="{BFD74AD1-B2F6-4272-9EC8-4C5CC014B31F}" srcOrd="1" destOrd="0" presId="urn:microsoft.com/office/officeart/2005/8/layout/vProcess5"/>
    <dgm:cxn modelId="{72F81968-5B75-4A90-B2E9-8B8726E03D8E}" type="presOf" srcId="{1716E08A-FD50-4008-8EA6-9B84AA1A55BA}" destId="{2B2EA177-12D0-453E-AB22-7A915914DD6F}" srcOrd="1" destOrd="0" presId="urn:microsoft.com/office/officeart/2005/8/layout/vProcess5"/>
    <dgm:cxn modelId="{E4E5A648-4142-48D4-A4BA-CDC554A2BA9D}" type="presOf" srcId="{4F009765-7886-4247-B994-D4E984FEEB96}" destId="{B10AEB3E-1E42-4E00-AE7B-0EF1E32B03F2}" srcOrd="1" destOrd="0" presId="urn:microsoft.com/office/officeart/2005/8/layout/vProcess5"/>
    <dgm:cxn modelId="{F9900772-F09F-45C2-BD07-CC333BA212DB}" type="presOf" srcId="{0BB5D47D-A09C-45FB-B9BD-D0A8AF0ACF55}" destId="{1F71A2B7-D3A3-41D3-99E0-DE73A9B143F4}" srcOrd="0" destOrd="0" presId="urn:microsoft.com/office/officeart/2005/8/layout/vProcess5"/>
    <dgm:cxn modelId="{204922A2-8D8F-431C-A3C9-C18832DE1A96}" type="presOf" srcId="{6965866A-F91E-4DA6-AC3B-A33D8AA266BC}" destId="{BF3AC593-D1E3-4641-91A7-026B51C312A8}" srcOrd="0" destOrd="0" presId="urn:microsoft.com/office/officeart/2005/8/layout/vProcess5"/>
    <dgm:cxn modelId="{A3AD98D0-58CF-47E5-BCD2-DC65AB6704D3}" srcId="{0BB5D47D-A09C-45FB-B9BD-D0A8AF0ACF55}" destId="{4F009765-7886-4247-B994-D4E984FEEB96}" srcOrd="2" destOrd="0" parTransId="{A9C645B4-8A7D-4E34-A36B-394B6A718E87}" sibTransId="{20321BCB-D3C3-4B13-9CC9-F19E67D99824}"/>
    <dgm:cxn modelId="{0C9060D4-2B88-4E16-938C-8CD7704F3238}" type="presOf" srcId="{FC1CD42B-5CDD-4861-949E-BBDDB6183280}" destId="{471343BA-1743-4FBD-AB92-5FAFB881DCDA}" srcOrd="0" destOrd="0" presId="urn:microsoft.com/office/officeart/2005/8/layout/vProcess5"/>
    <dgm:cxn modelId="{3E1337D9-D93E-4670-90ED-79F3BF430510}" srcId="{0BB5D47D-A09C-45FB-B9BD-D0A8AF0ACF55}" destId="{1716E08A-FD50-4008-8EA6-9B84AA1A55BA}" srcOrd="1" destOrd="0" parTransId="{A4CA3C5F-1C53-405C-B6E4-F501F6AE77FA}" sibTransId="{F7CB4A14-AD6C-49CB-9FE1-2D1EB83C3641}"/>
    <dgm:cxn modelId="{F41952DB-D026-4724-9BCF-5F79AA9CF98A}" type="presOf" srcId="{F7CB4A14-AD6C-49CB-9FE1-2D1EB83C3641}" destId="{5856C25D-C957-4C66-ABC6-52522C2323BA}" srcOrd="0" destOrd="0" presId="urn:microsoft.com/office/officeart/2005/8/layout/vProcess5"/>
    <dgm:cxn modelId="{4CDCDCF0-5F43-4533-9063-28A261014986}" type="presOf" srcId="{4F009765-7886-4247-B994-D4E984FEEB96}" destId="{9FCF1465-99CB-4A57-AF19-5C38B944F726}" srcOrd="0" destOrd="0" presId="urn:microsoft.com/office/officeart/2005/8/layout/vProcess5"/>
    <dgm:cxn modelId="{D5CA5BF9-03DF-4A95-9511-DD79FD7133C9}" srcId="{0BB5D47D-A09C-45FB-B9BD-D0A8AF0ACF55}" destId="{6965866A-F91E-4DA6-AC3B-A33D8AA266BC}" srcOrd="0" destOrd="0" parTransId="{071B9951-B945-42C6-B144-FD767C91E096}" sibTransId="{FC1CD42B-5CDD-4861-949E-BBDDB6183280}"/>
    <dgm:cxn modelId="{08C023F5-715D-4697-BC15-450E1ADA0504}" type="presParOf" srcId="{1F71A2B7-D3A3-41D3-99E0-DE73A9B143F4}" destId="{CB9BCFEC-E77D-4F2B-9093-6E1FC501D912}" srcOrd="0" destOrd="0" presId="urn:microsoft.com/office/officeart/2005/8/layout/vProcess5"/>
    <dgm:cxn modelId="{A246AA17-8046-46B4-BEF3-53D10D9F0814}" type="presParOf" srcId="{1F71A2B7-D3A3-41D3-99E0-DE73A9B143F4}" destId="{BF3AC593-D1E3-4641-91A7-026B51C312A8}" srcOrd="1" destOrd="0" presId="urn:microsoft.com/office/officeart/2005/8/layout/vProcess5"/>
    <dgm:cxn modelId="{86935D18-6E25-45BF-8619-EBA2F8561176}" type="presParOf" srcId="{1F71A2B7-D3A3-41D3-99E0-DE73A9B143F4}" destId="{BA015EDF-C328-4D9A-B791-EB8DB3DA6A18}" srcOrd="2" destOrd="0" presId="urn:microsoft.com/office/officeart/2005/8/layout/vProcess5"/>
    <dgm:cxn modelId="{CD7BE939-3BE1-4280-B3B7-538917CD1677}" type="presParOf" srcId="{1F71A2B7-D3A3-41D3-99E0-DE73A9B143F4}" destId="{9FCF1465-99CB-4A57-AF19-5C38B944F726}" srcOrd="3" destOrd="0" presId="urn:microsoft.com/office/officeart/2005/8/layout/vProcess5"/>
    <dgm:cxn modelId="{E1BF88CB-9955-458D-AAD5-6E552C6CFC16}" type="presParOf" srcId="{1F71A2B7-D3A3-41D3-99E0-DE73A9B143F4}" destId="{471343BA-1743-4FBD-AB92-5FAFB881DCDA}" srcOrd="4" destOrd="0" presId="urn:microsoft.com/office/officeart/2005/8/layout/vProcess5"/>
    <dgm:cxn modelId="{0E72F846-9C0F-426A-BE95-7A91F87D8309}" type="presParOf" srcId="{1F71A2B7-D3A3-41D3-99E0-DE73A9B143F4}" destId="{5856C25D-C957-4C66-ABC6-52522C2323BA}" srcOrd="5" destOrd="0" presId="urn:microsoft.com/office/officeart/2005/8/layout/vProcess5"/>
    <dgm:cxn modelId="{6FC4C371-816B-4E56-B613-A9D2FF84893A}" type="presParOf" srcId="{1F71A2B7-D3A3-41D3-99E0-DE73A9B143F4}" destId="{BFD74AD1-B2F6-4272-9EC8-4C5CC014B31F}" srcOrd="6" destOrd="0" presId="urn:microsoft.com/office/officeart/2005/8/layout/vProcess5"/>
    <dgm:cxn modelId="{90171D8C-4B55-4537-816D-DF13311AF099}" type="presParOf" srcId="{1F71A2B7-D3A3-41D3-99E0-DE73A9B143F4}" destId="{2B2EA177-12D0-453E-AB22-7A915914DD6F}" srcOrd="7" destOrd="0" presId="urn:microsoft.com/office/officeart/2005/8/layout/vProcess5"/>
    <dgm:cxn modelId="{5FADAD97-6AE8-4F91-9277-EF391116732D}" type="presParOf" srcId="{1F71A2B7-D3A3-41D3-99E0-DE73A9B143F4}" destId="{B10AEB3E-1E42-4E00-AE7B-0EF1E32B03F2}"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3AC593-D1E3-4641-91A7-026B51C312A8}">
      <dsp:nvSpPr>
        <dsp:cNvPr id="0" name=""/>
        <dsp:cNvSpPr/>
      </dsp:nvSpPr>
      <dsp:spPr>
        <a:xfrm>
          <a:off x="178072" y="0"/>
          <a:ext cx="7381103" cy="1165438"/>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i="0" kern="1200" dirty="0"/>
            <a:t>File all the pending forms such as annual returns and financials statements without payment of additional fees specified under 403.</a:t>
          </a:r>
          <a:endParaRPr lang="en-US" sz="1700" kern="1200" dirty="0"/>
        </a:p>
      </dsp:txBody>
      <dsp:txXfrm>
        <a:off x="212207" y="34135"/>
        <a:ext cx="6178248" cy="1097168"/>
      </dsp:txXfrm>
    </dsp:sp>
    <dsp:sp modelId="{BA015EDF-C328-4D9A-B791-EB8DB3DA6A18}">
      <dsp:nvSpPr>
        <dsp:cNvPr id="0" name=""/>
        <dsp:cNvSpPr/>
      </dsp:nvSpPr>
      <dsp:spPr>
        <a:xfrm>
          <a:off x="682698" y="1359678"/>
          <a:ext cx="7737249" cy="1165438"/>
        </a:xfrm>
        <a:prstGeom prst="roundRect">
          <a:avLst>
            <a:gd name="adj" fmla="val 10000"/>
          </a:avLst>
        </a:prstGeom>
        <a:solidFill>
          <a:schemeClr val="accent2">
            <a:hueOff val="-665368"/>
            <a:satOff val="4108"/>
            <a:lumOff val="-58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IN" sz="1700" b="0" i="0" kern="1200" dirty="0"/>
            <a:t>File CFSS 2020 form electronically after filing and getting approval of all pending forms from Designated authority but File CFSS 2020 before six months of closure of the scheme.</a:t>
          </a:r>
          <a:endParaRPr lang="en-US" sz="1700" kern="1200" dirty="0"/>
        </a:p>
      </dsp:txBody>
      <dsp:txXfrm>
        <a:off x="716833" y="1393813"/>
        <a:ext cx="6228745" cy="1097168"/>
      </dsp:txXfrm>
    </dsp:sp>
    <dsp:sp modelId="{9FCF1465-99CB-4A57-AF19-5C38B944F726}">
      <dsp:nvSpPr>
        <dsp:cNvPr id="0" name=""/>
        <dsp:cNvSpPr/>
      </dsp:nvSpPr>
      <dsp:spPr>
        <a:xfrm>
          <a:off x="1365396" y="2719356"/>
          <a:ext cx="7737249" cy="1165438"/>
        </a:xfrm>
        <a:prstGeom prst="roundRect">
          <a:avLst>
            <a:gd name="adj" fmla="val 10000"/>
          </a:avLst>
        </a:prstGeom>
        <a:solidFill>
          <a:schemeClr val="accent2">
            <a:hueOff val="-1330735"/>
            <a:satOff val="8216"/>
            <a:lumOff val="-117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IN" sz="1700" b="0" i="0" kern="1200" dirty="0"/>
            <a:t>After Filing CFSS Form, an Immunity Certificate will be generated for the forms filed by the company.</a:t>
          </a:r>
          <a:endParaRPr lang="en-US" sz="1700" kern="1200" dirty="0"/>
        </a:p>
      </dsp:txBody>
      <dsp:txXfrm>
        <a:off x="1399531" y="2753491"/>
        <a:ext cx="6228745" cy="1097168"/>
      </dsp:txXfrm>
    </dsp:sp>
    <dsp:sp modelId="{471343BA-1743-4FBD-AB92-5FAFB881DCDA}">
      <dsp:nvSpPr>
        <dsp:cNvPr id="0" name=""/>
        <dsp:cNvSpPr/>
      </dsp:nvSpPr>
      <dsp:spPr>
        <a:xfrm>
          <a:off x="6979714" y="883790"/>
          <a:ext cx="757535" cy="757535"/>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7150159" y="883790"/>
        <a:ext cx="416645" cy="570045"/>
      </dsp:txXfrm>
    </dsp:sp>
    <dsp:sp modelId="{5856C25D-C957-4C66-ABC6-52522C2323BA}">
      <dsp:nvSpPr>
        <dsp:cNvPr id="0" name=""/>
        <dsp:cNvSpPr/>
      </dsp:nvSpPr>
      <dsp:spPr>
        <a:xfrm>
          <a:off x="7662412" y="2235699"/>
          <a:ext cx="757535" cy="757535"/>
        </a:xfrm>
        <a:prstGeom prst="downArrow">
          <a:avLst>
            <a:gd name="adj1" fmla="val 55000"/>
            <a:gd name="adj2" fmla="val 45000"/>
          </a:avLst>
        </a:prstGeom>
        <a:solidFill>
          <a:schemeClr val="accent2">
            <a:tint val="40000"/>
            <a:alpha val="90000"/>
            <a:hueOff val="-1630462"/>
            <a:satOff val="10447"/>
            <a:lumOff val="477"/>
            <a:alphaOff val="0"/>
          </a:schemeClr>
        </a:solidFill>
        <a:ln w="19050" cap="rnd" cmpd="sng" algn="ctr">
          <a:solidFill>
            <a:schemeClr val="accent2">
              <a:tint val="40000"/>
              <a:alpha val="90000"/>
              <a:hueOff val="-1630462"/>
              <a:satOff val="10447"/>
              <a:lumOff val="4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7832857" y="2235699"/>
        <a:ext cx="416645" cy="57004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30824E-8194-4FBF-85DC-7B315616660B}" type="datetimeFigureOut">
              <a:rPr lang="en-IN" smtClean="0"/>
              <a:t>10-06-2020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357D41-6673-44CB-A599-749EB0FE0C6A}" type="slidenum">
              <a:rPr lang="en-IN" smtClean="0"/>
              <a:t>‹#›</a:t>
            </a:fld>
            <a:endParaRPr lang="en-IN"/>
          </a:p>
        </p:txBody>
      </p:sp>
    </p:spTree>
    <p:extLst>
      <p:ext uri="{BB962C8B-B14F-4D97-AF65-F5344CB8AC3E}">
        <p14:creationId xmlns:p14="http://schemas.microsoft.com/office/powerpoint/2010/main" val="3754315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8396E1C-6B99-4274-814E-67F0AB250115}" type="datetime1">
              <a:rPr lang="en-US" smtClean="0"/>
              <a:t>6/10/2020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57693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B0F19C-642D-447C-B32D-D320F2FE8AC7}" type="datetime1">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902553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5F7EC9-2941-4B8B-923B-7BA16FF2C452}" type="datetime1">
              <a:rPr lang="en-US" smtClean="0"/>
              <a:t>6/10/2020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808298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5A00BD-F172-4B30-8928-11EBDCA3EC70}" type="datetime1">
              <a:rPr lang="en-US" smtClean="0"/>
              <a:t>6/10/2020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184004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FD424D-A27A-446F-BBE1-B0967EBA3FAB}" type="datetime1">
              <a:rPr lang="en-US" smtClean="0"/>
              <a:t>6/10/2020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034017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D7561F6-FB07-4DAB-B81B-1D9E2E79E7D4}" type="datetime1">
              <a:rPr lang="en-US" smtClean="0"/>
              <a:t>6/10/2020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269782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E4F8F0F-5892-4E0E-954A-76A5EB12692C}" type="datetime1">
              <a:rPr lang="en-US" smtClean="0"/>
              <a:t>6/10/2020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78207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63A018D8-2C92-4B87-925A-1A28AF48785D}" type="datetime1">
              <a:rPr lang="en-US" smtClean="0"/>
              <a:t>6/10/2020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704446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811832-B1EB-402F-975B-B2D04B75702C}" type="datetime1">
              <a:rPr lang="en-US" smtClean="0"/>
              <a:t>6/10/2020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70500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B67424-EDE7-45D5-B467-EF9998EADC2D}" type="datetime1">
              <a:rPr lang="en-US" smtClean="0"/>
              <a:t>6/10/2020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12251958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EB67424-EDE7-45D5-B467-EF9998EADC2D}" type="datetime1">
              <a:rPr lang="en-US" smtClean="0"/>
              <a:t>6/10/2020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93359766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EB67424-EDE7-45D5-B467-EF9998EADC2D}" type="datetime1">
              <a:rPr lang="en-US" smtClean="0"/>
              <a:t>6/10/2020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7369509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B67424-EDE7-45D5-B467-EF9998EADC2D}" type="datetime1">
              <a:rPr lang="en-US" smtClean="0"/>
              <a:t>6/10/2020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08034113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B67424-EDE7-45D5-B467-EF9998EADC2D}" type="datetime1">
              <a:rPr lang="en-US" smtClean="0"/>
              <a:t>6/10/2020</a:t>
            </a:fld>
            <a:endParaRPr lang="en-US"/>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94826754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B67424-EDE7-45D5-B467-EF9998EADC2D}" type="datetime1">
              <a:rPr lang="en-US" smtClean="0"/>
              <a:t>6/10/2020</a:t>
            </a:fld>
            <a:endParaRPr lang="en-US"/>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86238889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5A11E0-E1F4-428D-B4AC-1CDF3083BC99}" type="datetime1">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2179377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1F8572-BFED-47E3-80DC-6787F414EC6D}" type="datetime1">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620084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EB67424-EDE7-45D5-B467-EF9998EADC2D}" type="datetime1">
              <a:rPr lang="en-US" smtClean="0"/>
              <a:t>6/10/2020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819813563"/>
      </p:ext>
    </p:extLst>
  </p:cSld>
  <p:clrMap bg1="dk1" tx1="lt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mca.gov.in/Ministry/pdf/CFSS2020_02042020.pdf" TargetMode="External"/><Relationship Id="rId2" Type="http://schemas.openxmlformats.org/officeDocument/2006/relationships/hyperlink" Target="https://www.mca.gov.in/Ministry/pdf/Circular12_30032020.pdf"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dotDmnd">
          <a:fgClr>
            <a:schemeClr val="bg2">
              <a:lumMod val="75000"/>
            </a:schemeClr>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8C6E2-BBA5-4D5C-8158-5660733D5F40}"/>
              </a:ext>
            </a:extLst>
          </p:cNvPr>
          <p:cNvSpPr>
            <a:spLocks noGrp="1"/>
          </p:cNvSpPr>
          <p:nvPr>
            <p:ph type="ctrTitle"/>
          </p:nvPr>
        </p:nvSpPr>
        <p:spPr>
          <a:xfrm>
            <a:off x="1683171" y="1169773"/>
            <a:ext cx="8825658" cy="2870161"/>
          </a:xfrm>
        </p:spPr>
        <p:txBody>
          <a:bodyPr anchor="b">
            <a:normAutofit/>
          </a:bodyPr>
          <a:lstStyle/>
          <a:p>
            <a:pPr algn="ctr"/>
            <a:r>
              <a:rPr lang="en-IN" dirty="0">
                <a:solidFill>
                  <a:schemeClr val="tx1"/>
                </a:solidFill>
                <a:latin typeface="Calibri" panose="020F0502020204030204" pitchFamily="34" charset="0"/>
                <a:cs typeface="Calibri" panose="020F0502020204030204" pitchFamily="34" charset="0"/>
              </a:rPr>
              <a:t>COMPANIES FRESH START SCHEME, 2020 </a:t>
            </a:r>
          </a:p>
        </p:txBody>
      </p:sp>
      <p:sp>
        <p:nvSpPr>
          <p:cNvPr id="4" name="Slide Number Placeholder 3">
            <a:extLst>
              <a:ext uri="{FF2B5EF4-FFF2-40B4-BE49-F238E27FC236}">
                <a16:creationId xmlns:a16="http://schemas.microsoft.com/office/drawing/2014/main" id="{5C81135A-BE83-464D-8D13-1C4117601726}"/>
              </a:ext>
            </a:extLst>
          </p:cNvPr>
          <p:cNvSpPr>
            <a:spLocks noGrp="1"/>
          </p:cNvSpPr>
          <p:nvPr>
            <p:ph type="sldNum" sz="quarter" idx="12"/>
          </p:nvPr>
        </p:nvSpPr>
        <p:spPr>
          <a:xfrm>
            <a:off x="10792691" y="6391838"/>
            <a:ext cx="838199" cy="304799"/>
          </a:xfrm>
        </p:spPr>
        <p:txBody>
          <a:bodyPr anchor="t">
            <a:normAutofit/>
          </a:bodyPr>
          <a:lstStyle/>
          <a:p>
            <a:pPr algn="r">
              <a:spcAft>
                <a:spcPts val="600"/>
              </a:spcAft>
            </a:pPr>
            <a:r>
              <a:rPr lang="en-US" sz="1000">
                <a:solidFill>
                  <a:schemeClr val="accent1"/>
                </a:solidFill>
              </a:rPr>
              <a:t> </a:t>
            </a:r>
          </a:p>
        </p:txBody>
      </p:sp>
    </p:spTree>
    <p:extLst>
      <p:ext uri="{BB962C8B-B14F-4D97-AF65-F5344CB8AC3E}">
        <p14:creationId xmlns:p14="http://schemas.microsoft.com/office/powerpoint/2010/main" val="241026298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C07EDA33-8889-49FA-BD97-D4FC197147F4}"/>
              </a:ext>
            </a:extLst>
          </p:cNvPr>
          <p:cNvSpPr>
            <a:spLocks noGrp="1"/>
          </p:cNvSpPr>
          <p:nvPr>
            <p:ph type="title"/>
          </p:nvPr>
        </p:nvSpPr>
        <p:spPr/>
        <p:txBody>
          <a:bodyPr/>
          <a:lstStyle/>
          <a:p>
            <a:r>
              <a:rPr lang="en-IN" sz="4000" u="sng" dirty="0">
                <a:latin typeface="Calibri" panose="020F0502020204030204" pitchFamily="34" charset="0"/>
                <a:cs typeface="Calibri" panose="020F0502020204030204" pitchFamily="34" charset="0"/>
              </a:rPr>
              <a:t>INTRODUCTION</a:t>
            </a:r>
            <a:endParaRPr lang="en-IN" u="sng" dirty="0">
              <a:latin typeface="Calibri" panose="020F0502020204030204" pitchFamily="34" charset="0"/>
              <a:cs typeface="Calibri" panose="020F0502020204030204" pitchFamily="34" charset="0"/>
            </a:endParaRPr>
          </a:p>
        </p:txBody>
      </p:sp>
      <p:sp>
        <p:nvSpPr>
          <p:cNvPr id="20" name="Content Placeholder 19">
            <a:extLst>
              <a:ext uri="{FF2B5EF4-FFF2-40B4-BE49-F238E27FC236}">
                <a16:creationId xmlns:a16="http://schemas.microsoft.com/office/drawing/2014/main" id="{1CDE41A2-D6F1-457F-8806-3D60DB7F4455}"/>
              </a:ext>
            </a:extLst>
          </p:cNvPr>
          <p:cNvSpPr>
            <a:spLocks noGrp="1"/>
          </p:cNvSpPr>
          <p:nvPr>
            <p:ph idx="1"/>
          </p:nvPr>
        </p:nvSpPr>
        <p:spPr/>
        <p:txBody>
          <a:bodyPr/>
          <a:lstStyle/>
          <a:p>
            <a:pPr marL="0" indent="0">
              <a:buNone/>
            </a:pPr>
            <a:r>
              <a:rPr lang="en-IN" dirty="0"/>
              <a:t>The Ministry of Corporate Affairs has come up with a CFSS Scheme, 2020 to provide one time opportunity to the companies/LLPs who have not filed any forms which attracts Additional fees. During the validity of this Scheme Such companies/LLPs can file the forms without paying any Additional Fees. Total 76 Forms have been covered under this scheme.</a:t>
            </a:r>
          </a:p>
        </p:txBody>
      </p:sp>
      <p:sp>
        <p:nvSpPr>
          <p:cNvPr id="2" name="Slide Number Placeholder 1">
            <a:extLst>
              <a:ext uri="{FF2B5EF4-FFF2-40B4-BE49-F238E27FC236}">
                <a16:creationId xmlns:a16="http://schemas.microsoft.com/office/drawing/2014/main" id="{14953FB3-E0C0-4F40-9427-71297EF404DF}"/>
              </a:ext>
            </a:extLst>
          </p:cNvPr>
          <p:cNvSpPr>
            <a:spLocks noGrp="1"/>
          </p:cNvSpPr>
          <p:nvPr>
            <p:ph type="sldNum" sz="quarter" idx="12"/>
          </p:nvPr>
        </p:nvSpPr>
        <p:spPr/>
        <p:txBody>
          <a:bodyPr/>
          <a:lstStyle/>
          <a:p>
            <a:r>
              <a:rPr lang="en-US" dirty="0"/>
              <a:t>1</a:t>
            </a:r>
          </a:p>
        </p:txBody>
      </p:sp>
    </p:spTree>
    <p:extLst>
      <p:ext uri="{BB962C8B-B14F-4D97-AF65-F5344CB8AC3E}">
        <p14:creationId xmlns:p14="http://schemas.microsoft.com/office/powerpoint/2010/main" val="2708860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C07EDA33-8889-49FA-BD97-D4FC197147F4}"/>
              </a:ext>
            </a:extLst>
          </p:cNvPr>
          <p:cNvSpPr>
            <a:spLocks noGrp="1"/>
          </p:cNvSpPr>
          <p:nvPr>
            <p:ph type="title"/>
          </p:nvPr>
        </p:nvSpPr>
        <p:spPr>
          <a:xfrm>
            <a:off x="646111" y="452718"/>
            <a:ext cx="9404723" cy="949362"/>
          </a:xfrm>
        </p:spPr>
        <p:txBody>
          <a:bodyPr/>
          <a:lstStyle/>
          <a:p>
            <a:r>
              <a:rPr lang="en-IN" sz="4000" u="sng" dirty="0">
                <a:latin typeface="Calibri" panose="020F0502020204030204" pitchFamily="34" charset="0"/>
                <a:cs typeface="Calibri" panose="020F0502020204030204" pitchFamily="34" charset="0"/>
              </a:rPr>
              <a:t>PURPOSE AND INTENTION</a:t>
            </a:r>
            <a:endParaRPr lang="en-IN" u="sng" dirty="0">
              <a:latin typeface="Calibri" panose="020F0502020204030204" pitchFamily="34" charset="0"/>
              <a:cs typeface="Calibri" panose="020F0502020204030204" pitchFamily="34" charset="0"/>
            </a:endParaRPr>
          </a:p>
        </p:txBody>
      </p:sp>
      <p:sp>
        <p:nvSpPr>
          <p:cNvPr id="20" name="Content Placeholder 19">
            <a:extLst>
              <a:ext uri="{FF2B5EF4-FFF2-40B4-BE49-F238E27FC236}">
                <a16:creationId xmlns:a16="http://schemas.microsoft.com/office/drawing/2014/main" id="{1CDE41A2-D6F1-457F-8806-3D60DB7F4455}"/>
              </a:ext>
            </a:extLst>
          </p:cNvPr>
          <p:cNvSpPr>
            <a:spLocks noGrp="1"/>
          </p:cNvSpPr>
          <p:nvPr>
            <p:ph idx="1"/>
          </p:nvPr>
        </p:nvSpPr>
        <p:spPr/>
        <p:txBody>
          <a:bodyPr/>
          <a:lstStyle/>
          <a:p>
            <a:pPr marL="0" indent="0">
              <a:buNone/>
            </a:pPr>
            <a:r>
              <a:rPr lang="en-IN" dirty="0">
                <a:latin typeface="Calibri" panose="020F0502020204030204" pitchFamily="34" charset="0"/>
                <a:cs typeface="Calibri" panose="020F0502020204030204" pitchFamily="34" charset="0"/>
              </a:rPr>
              <a:t>The country, currently, is under lockdown because of the unpredictable situation and to ease the matters of the companies/LLPs the Ministry of Corporate Affairs introduced Companies Fresh Start Scheme,2020 (‘CFSS Scheme’) vide circular no. 12/2020 and 13/2020 dated March 30, 2020 under Section 460 of the Companies Act, 2013 (“Act”) read with Section 403 for companies and LLPs to Provide Financial relief by waiving off the additional fees. Purpose is to give financial push by giving waiver of Additional fees and providing fresh start by complying with the pending compliances.</a:t>
            </a:r>
            <a:endParaRPr lang="en-IN" dirty="0"/>
          </a:p>
        </p:txBody>
      </p:sp>
      <p:sp>
        <p:nvSpPr>
          <p:cNvPr id="2" name="Slide Number Placeholder 1">
            <a:extLst>
              <a:ext uri="{FF2B5EF4-FFF2-40B4-BE49-F238E27FC236}">
                <a16:creationId xmlns:a16="http://schemas.microsoft.com/office/drawing/2014/main" id="{14953FB3-E0C0-4F40-9427-71297EF404DF}"/>
              </a:ext>
            </a:extLst>
          </p:cNvPr>
          <p:cNvSpPr>
            <a:spLocks noGrp="1"/>
          </p:cNvSpPr>
          <p:nvPr>
            <p:ph type="sldNum" sz="quarter" idx="12"/>
          </p:nvPr>
        </p:nvSpPr>
        <p:spPr/>
        <p:txBody>
          <a:bodyPr/>
          <a:lstStyle/>
          <a:p>
            <a:r>
              <a:rPr lang="en-US" dirty="0"/>
              <a:t>2</a:t>
            </a:r>
          </a:p>
        </p:txBody>
      </p:sp>
    </p:spTree>
    <p:extLst>
      <p:ext uri="{BB962C8B-B14F-4D97-AF65-F5344CB8AC3E}">
        <p14:creationId xmlns:p14="http://schemas.microsoft.com/office/powerpoint/2010/main" val="2300118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EFFE4-56A3-4179-8E3E-7637BE071631}"/>
              </a:ext>
            </a:extLst>
          </p:cNvPr>
          <p:cNvSpPr>
            <a:spLocks noGrp="1"/>
          </p:cNvSpPr>
          <p:nvPr>
            <p:ph type="title"/>
          </p:nvPr>
        </p:nvSpPr>
        <p:spPr>
          <a:xfrm>
            <a:off x="646111" y="452718"/>
            <a:ext cx="9404723" cy="1400530"/>
          </a:xfrm>
        </p:spPr>
        <p:txBody>
          <a:bodyPr>
            <a:normAutofit/>
          </a:bodyPr>
          <a:lstStyle/>
          <a:p>
            <a:r>
              <a:rPr lang="en-IN" u="sng">
                <a:latin typeface="Calibri" panose="020F0502020204030204" pitchFamily="34" charset="0"/>
                <a:cs typeface="Calibri" panose="020F0502020204030204" pitchFamily="34" charset="0"/>
              </a:rPr>
              <a:t>BENEFITS</a:t>
            </a:r>
          </a:p>
        </p:txBody>
      </p:sp>
      <p:sp>
        <p:nvSpPr>
          <p:cNvPr id="4" name="Slide Number Placeholder 3">
            <a:extLst>
              <a:ext uri="{FF2B5EF4-FFF2-40B4-BE49-F238E27FC236}">
                <a16:creationId xmlns:a16="http://schemas.microsoft.com/office/drawing/2014/main" id="{678F7B04-0B23-49F5-81A6-A04BB7734626}"/>
              </a:ext>
            </a:extLst>
          </p:cNvPr>
          <p:cNvSpPr>
            <a:spLocks noGrp="1"/>
          </p:cNvSpPr>
          <p:nvPr>
            <p:ph type="sldNum" sz="quarter" idx="12"/>
          </p:nvPr>
        </p:nvSpPr>
        <p:spPr>
          <a:xfrm>
            <a:off x="10352540" y="295729"/>
            <a:ext cx="838199" cy="767687"/>
          </a:xfrm>
        </p:spPr>
        <p:txBody>
          <a:bodyPr>
            <a:normAutofit/>
          </a:bodyPr>
          <a:lstStyle/>
          <a:p>
            <a:pPr>
              <a:spcAft>
                <a:spcPts val="600"/>
              </a:spcAft>
            </a:pPr>
            <a:r>
              <a:rPr lang="en-US">
                <a:solidFill>
                  <a:srgbClr val="FFFFFF"/>
                </a:solidFill>
              </a:rPr>
              <a:t>3</a:t>
            </a:r>
          </a:p>
        </p:txBody>
      </p:sp>
      <p:sp>
        <p:nvSpPr>
          <p:cNvPr id="7" name="Content Placeholder 6">
            <a:extLst>
              <a:ext uri="{FF2B5EF4-FFF2-40B4-BE49-F238E27FC236}">
                <a16:creationId xmlns:a16="http://schemas.microsoft.com/office/drawing/2014/main" id="{8B7FD15B-E945-4135-B763-3C358901E6B1}"/>
              </a:ext>
            </a:extLst>
          </p:cNvPr>
          <p:cNvSpPr>
            <a:spLocks noGrp="1"/>
          </p:cNvSpPr>
          <p:nvPr>
            <p:ph idx="1"/>
          </p:nvPr>
        </p:nvSpPr>
        <p:spPr>
          <a:xfrm>
            <a:off x="1103312" y="1351280"/>
            <a:ext cx="8946541" cy="5201920"/>
          </a:xfrm>
        </p:spPr>
        <p:txBody>
          <a:bodyPr>
            <a:normAutofit lnSpcReduction="10000"/>
          </a:bodyPr>
          <a:lstStyle/>
          <a:p>
            <a:r>
              <a:rPr lang="en-IN" dirty="0"/>
              <a:t>Companies can now make there default good by filing late forms by paying only Normal fees as prescribed (No additional fees is required to be paid)</a:t>
            </a:r>
          </a:p>
          <a:p>
            <a:r>
              <a:rPr lang="en-IN" dirty="0"/>
              <a:t>Immunity will be provided against any prosecution only for delay in filing documents.</a:t>
            </a:r>
          </a:p>
          <a:p>
            <a:pPr lvl="0"/>
            <a:r>
              <a:rPr lang="en-IN" dirty="0"/>
              <a:t>In case there is an existing appeal filed by the company against delay in statutory filing, then:-</a:t>
            </a:r>
            <a:endParaRPr lang="en-US" dirty="0"/>
          </a:p>
          <a:p>
            <a:pPr lvl="1"/>
            <a:r>
              <a:rPr lang="en-IN" dirty="0"/>
              <a:t>– The company should withdrawn the appeal filed by them.</a:t>
            </a:r>
            <a:endParaRPr lang="en-US" dirty="0"/>
          </a:p>
          <a:p>
            <a:pPr lvl="1"/>
            <a:r>
              <a:rPr lang="en-IN" dirty="0"/>
              <a:t>–The company must furnish a copy of such withdrawal along with the application as proof, while making application under this scheme.</a:t>
            </a:r>
            <a:endParaRPr lang="en-US" dirty="0"/>
          </a:p>
          <a:p>
            <a:pPr lvl="0"/>
            <a:r>
              <a:rPr lang="en-IN" dirty="0"/>
              <a:t>In case where penalties are imposed by officer for delay in filing and no appeal has been made and last date of filing appeal falls between 1 march 2020 to 30 may 2020, then:</a:t>
            </a:r>
            <a:endParaRPr lang="en-US" dirty="0"/>
          </a:p>
          <a:p>
            <a:pPr lvl="1"/>
            <a:r>
              <a:rPr lang="en-IN" dirty="0"/>
              <a:t>–Additional 120 days shall be provided.</a:t>
            </a:r>
            <a:endParaRPr lang="en-US" dirty="0"/>
          </a:p>
          <a:p>
            <a:pPr lvl="1"/>
            <a:r>
              <a:rPr lang="en-IN" dirty="0"/>
              <a:t>–During this additional period no prosecution shall be initiated.</a:t>
            </a:r>
            <a:endParaRPr lang="en-US" dirty="0"/>
          </a:p>
          <a:p>
            <a:endParaRPr lang="en-US" dirty="0"/>
          </a:p>
          <a:p>
            <a:endParaRPr lang="en-IN" dirty="0"/>
          </a:p>
          <a:p>
            <a:endParaRPr lang="en-US" dirty="0"/>
          </a:p>
          <a:p>
            <a:endParaRPr lang="en-IN" dirty="0"/>
          </a:p>
        </p:txBody>
      </p:sp>
    </p:spTree>
    <p:extLst>
      <p:ext uri="{BB962C8B-B14F-4D97-AF65-F5344CB8AC3E}">
        <p14:creationId xmlns:p14="http://schemas.microsoft.com/office/powerpoint/2010/main" val="4182421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EFFE4-56A3-4179-8E3E-7637BE071631}"/>
              </a:ext>
            </a:extLst>
          </p:cNvPr>
          <p:cNvSpPr>
            <a:spLocks noGrp="1"/>
          </p:cNvSpPr>
          <p:nvPr>
            <p:ph type="title"/>
          </p:nvPr>
        </p:nvSpPr>
        <p:spPr/>
        <p:txBody>
          <a:bodyPr>
            <a:normAutofit/>
          </a:bodyPr>
          <a:lstStyle/>
          <a:p>
            <a:r>
              <a:rPr lang="en-IN" sz="4000" u="sng" dirty="0">
                <a:latin typeface="Calibri" panose="020F0502020204030204" pitchFamily="34" charset="0"/>
                <a:cs typeface="Calibri" panose="020F0502020204030204" pitchFamily="34" charset="0"/>
              </a:rPr>
              <a:t>VALIDITY OF THE CFSS 2020</a:t>
            </a:r>
            <a:endParaRPr lang="en-IN" sz="4400" u="sng"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E294577D-7BF2-4059-858B-427CD74FB113}"/>
              </a:ext>
            </a:extLst>
          </p:cNvPr>
          <p:cNvSpPr>
            <a:spLocks noGrp="1"/>
          </p:cNvSpPr>
          <p:nvPr>
            <p:ph idx="1"/>
          </p:nvPr>
        </p:nvSpPr>
        <p:spPr>
          <a:xfrm>
            <a:off x="1103312" y="1584960"/>
            <a:ext cx="8946541" cy="4663439"/>
          </a:xfrm>
        </p:spPr>
        <p:txBody>
          <a:bodyPr>
            <a:normAutofit/>
          </a:bodyPr>
          <a:lstStyle/>
          <a:p>
            <a:pPr marL="457200" indent="-457200">
              <a:buFont typeface="+mj-lt"/>
              <a:buAutoNum type="arabicPeriod"/>
            </a:pPr>
            <a:r>
              <a:rPr lang="en-IN" sz="2000" dirty="0">
                <a:latin typeface="Calibri" panose="020F0502020204030204" pitchFamily="34" charset="0"/>
                <a:cs typeface="Calibri" panose="020F0502020204030204" pitchFamily="34" charset="0"/>
              </a:rPr>
              <a:t>PERIOD: Applicable for 6 months started from 1</a:t>
            </a:r>
            <a:r>
              <a:rPr lang="en-IN" sz="2000" baseline="30000" dirty="0">
                <a:latin typeface="Calibri" panose="020F0502020204030204" pitchFamily="34" charset="0"/>
                <a:cs typeface="Calibri" panose="020F0502020204030204" pitchFamily="34" charset="0"/>
              </a:rPr>
              <a:t>st</a:t>
            </a:r>
            <a:r>
              <a:rPr lang="en-IN" sz="2000" dirty="0">
                <a:latin typeface="Calibri" panose="020F0502020204030204" pitchFamily="34" charset="0"/>
                <a:cs typeface="Calibri" panose="020F0502020204030204" pitchFamily="34" charset="0"/>
              </a:rPr>
              <a:t> April, 2020 till 30</a:t>
            </a:r>
            <a:r>
              <a:rPr lang="en-IN" sz="2000" baseline="30000" dirty="0">
                <a:latin typeface="Calibri" panose="020F0502020204030204" pitchFamily="34" charset="0"/>
                <a:cs typeface="Calibri" panose="020F0502020204030204" pitchFamily="34" charset="0"/>
              </a:rPr>
              <a:t>th</a:t>
            </a:r>
            <a:r>
              <a:rPr lang="en-IN" sz="2000" dirty="0">
                <a:latin typeface="Calibri" panose="020F0502020204030204" pitchFamily="34" charset="0"/>
                <a:cs typeface="Calibri" panose="020F0502020204030204" pitchFamily="34" charset="0"/>
              </a:rPr>
              <a:t> September,2020.</a:t>
            </a:r>
          </a:p>
          <a:p>
            <a:pPr marL="457200" indent="-457200">
              <a:buFont typeface="+mj-lt"/>
              <a:buAutoNum type="arabicPeriod"/>
            </a:pPr>
            <a:r>
              <a:rPr lang="en-IN" sz="2000" dirty="0">
                <a:latin typeface="Calibri" panose="020F0502020204030204" pitchFamily="34" charset="0"/>
                <a:cs typeface="Calibri" panose="020F0502020204030204" pitchFamily="34" charset="0"/>
              </a:rPr>
              <a:t>FORMS COVERED: 76 Forms are covered which excludes Increase in authorised Capital forms and Charge Forms</a:t>
            </a:r>
            <a:r>
              <a:rPr lang="en-IN" dirty="0">
                <a:latin typeface="Calibri" panose="020F0502020204030204" pitchFamily="34" charset="0"/>
                <a:cs typeface="Calibri" panose="020F0502020204030204" pitchFamily="34" charset="0"/>
              </a:rPr>
              <a:t>.</a:t>
            </a:r>
            <a:endParaRPr lang="en-IN" sz="2000" dirty="0">
              <a:latin typeface="Calibri" panose="020F0502020204030204" pitchFamily="34" charset="0"/>
              <a:cs typeface="Calibri" panose="020F0502020204030204" pitchFamily="34" charset="0"/>
            </a:endParaRPr>
          </a:p>
          <a:p>
            <a:pPr marL="457200" indent="-457200">
              <a:buFont typeface="+mj-lt"/>
              <a:buAutoNum type="arabicPeriod"/>
            </a:pPr>
            <a:r>
              <a:rPr lang="en-IN" sz="2000" dirty="0">
                <a:latin typeface="Calibri" panose="020F0502020204030204" pitchFamily="34" charset="0"/>
                <a:cs typeface="Calibri" panose="020F0502020204030204" pitchFamily="34" charset="0"/>
              </a:rPr>
              <a:t>The CFSS 2020 is not applicable to following Companies:</a:t>
            </a:r>
          </a:p>
          <a:p>
            <a:pPr marL="0" indent="0">
              <a:buNone/>
            </a:pPr>
            <a:r>
              <a:rPr lang="en-IN" sz="2000" dirty="0">
                <a:latin typeface="Calibri" panose="020F0502020204030204" pitchFamily="34" charset="0"/>
                <a:cs typeface="Calibri" panose="020F0502020204030204" pitchFamily="34" charset="0"/>
              </a:rPr>
              <a:t>	a)Amalgamated companies</a:t>
            </a:r>
          </a:p>
          <a:p>
            <a:pPr marL="0" indent="0">
              <a:buNone/>
            </a:pPr>
            <a:r>
              <a:rPr lang="en-IN" sz="2000" dirty="0">
                <a:latin typeface="Calibri" panose="020F0502020204030204" pitchFamily="34" charset="0"/>
                <a:cs typeface="Calibri" panose="020F0502020204030204" pitchFamily="34" charset="0"/>
              </a:rPr>
              <a:t>	b)Vanishing companies</a:t>
            </a:r>
          </a:p>
          <a:p>
            <a:pPr marL="0" indent="0">
              <a:buNone/>
            </a:pPr>
            <a:r>
              <a:rPr lang="en-IN" sz="2000" dirty="0">
                <a:latin typeface="Calibri" panose="020F0502020204030204" pitchFamily="34" charset="0"/>
                <a:cs typeface="Calibri" panose="020F0502020204030204" pitchFamily="34" charset="0"/>
              </a:rPr>
              <a:t>	c)Companies under process of strike off</a:t>
            </a:r>
          </a:p>
          <a:p>
            <a:pPr marL="0" indent="0">
              <a:buNone/>
            </a:pPr>
            <a:r>
              <a:rPr lang="en-IN" sz="2000" dirty="0">
                <a:latin typeface="Calibri" panose="020F0502020204030204" pitchFamily="34" charset="0"/>
                <a:cs typeface="Calibri" panose="020F0502020204030204" pitchFamily="34" charset="0"/>
              </a:rPr>
              <a:t>	d)Companies who applied for Dormant status or strike off</a:t>
            </a:r>
          </a:p>
          <a:p>
            <a:pPr marL="447675" indent="0">
              <a:buNone/>
            </a:pPr>
            <a:r>
              <a:rPr lang="en-IN" sz="2000" dirty="0">
                <a:latin typeface="Calibri" panose="020F0502020204030204" pitchFamily="34" charset="0"/>
                <a:cs typeface="Calibri" panose="020F0502020204030204" pitchFamily="34" charset="0"/>
              </a:rPr>
              <a:t>	e)Companies that are marked for the Corporate Insolvency Resolution Process or Liquidation.</a:t>
            </a:r>
          </a:p>
          <a:p>
            <a:pPr marL="457200" indent="-457200">
              <a:buFont typeface="+mj-lt"/>
              <a:buAutoNum type="arabicPeriod"/>
            </a:pPr>
            <a:endParaRPr lang="en-IN" sz="20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3E52EDE4-0C67-40FE-81BD-80DBBD2E059E}"/>
              </a:ext>
            </a:extLst>
          </p:cNvPr>
          <p:cNvSpPr>
            <a:spLocks noGrp="1"/>
          </p:cNvSpPr>
          <p:nvPr>
            <p:ph type="sldNum" sz="quarter" idx="12"/>
          </p:nvPr>
        </p:nvSpPr>
        <p:spPr/>
        <p:txBody>
          <a:bodyPr/>
          <a:lstStyle/>
          <a:p>
            <a:r>
              <a:rPr lang="en-US" dirty="0"/>
              <a:t>4</a:t>
            </a:r>
          </a:p>
        </p:txBody>
      </p:sp>
    </p:spTree>
    <p:extLst>
      <p:ext uri="{BB962C8B-B14F-4D97-AF65-F5344CB8AC3E}">
        <p14:creationId xmlns:p14="http://schemas.microsoft.com/office/powerpoint/2010/main" val="2602174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EFFE4-56A3-4179-8E3E-7637BE071631}"/>
              </a:ext>
            </a:extLst>
          </p:cNvPr>
          <p:cNvSpPr>
            <a:spLocks noGrp="1"/>
          </p:cNvSpPr>
          <p:nvPr>
            <p:ph type="title"/>
          </p:nvPr>
        </p:nvSpPr>
        <p:spPr>
          <a:xfrm>
            <a:off x="646111" y="452718"/>
            <a:ext cx="9404723" cy="1400530"/>
          </a:xfrm>
        </p:spPr>
        <p:txBody>
          <a:bodyPr>
            <a:normAutofit/>
          </a:bodyPr>
          <a:lstStyle/>
          <a:p>
            <a:r>
              <a:rPr lang="en-IN" u="sng">
                <a:latin typeface="Calibri" panose="020F0502020204030204" pitchFamily="34" charset="0"/>
                <a:cs typeface="Calibri" panose="020F0502020204030204" pitchFamily="34" charset="0"/>
              </a:rPr>
              <a:t>PROCEDURE</a:t>
            </a:r>
          </a:p>
        </p:txBody>
      </p:sp>
      <p:sp>
        <p:nvSpPr>
          <p:cNvPr id="4" name="Slide Number Placeholder 3">
            <a:extLst>
              <a:ext uri="{FF2B5EF4-FFF2-40B4-BE49-F238E27FC236}">
                <a16:creationId xmlns:a16="http://schemas.microsoft.com/office/drawing/2014/main" id="{3E52EDE4-0C67-40FE-81BD-80DBBD2E059E}"/>
              </a:ext>
            </a:extLst>
          </p:cNvPr>
          <p:cNvSpPr>
            <a:spLocks noGrp="1"/>
          </p:cNvSpPr>
          <p:nvPr>
            <p:ph type="sldNum" sz="quarter" idx="12"/>
          </p:nvPr>
        </p:nvSpPr>
        <p:spPr>
          <a:xfrm>
            <a:off x="10352540" y="295729"/>
            <a:ext cx="838199" cy="767687"/>
          </a:xfrm>
        </p:spPr>
        <p:txBody>
          <a:bodyPr>
            <a:normAutofit/>
          </a:bodyPr>
          <a:lstStyle/>
          <a:p>
            <a:pPr>
              <a:spcAft>
                <a:spcPts val="600"/>
              </a:spcAft>
            </a:pPr>
            <a:r>
              <a:rPr lang="en-US" dirty="0">
                <a:solidFill>
                  <a:srgbClr val="FFFFFF"/>
                </a:solidFill>
              </a:rPr>
              <a:t>5</a:t>
            </a:r>
          </a:p>
        </p:txBody>
      </p:sp>
      <p:sp>
        <p:nvSpPr>
          <p:cNvPr id="5" name="Rectangle 4">
            <a:extLst>
              <a:ext uri="{FF2B5EF4-FFF2-40B4-BE49-F238E27FC236}">
                <a16:creationId xmlns:a16="http://schemas.microsoft.com/office/drawing/2014/main" id="{B0739FAD-7AF7-4A2A-9981-8765DE180C5F}"/>
              </a:ext>
            </a:extLst>
          </p:cNvPr>
          <p:cNvSpPr/>
          <p:nvPr/>
        </p:nvSpPr>
        <p:spPr>
          <a:xfrm>
            <a:off x="836557" y="5852160"/>
            <a:ext cx="9404723" cy="661720"/>
          </a:xfrm>
          <a:prstGeom prst="rect">
            <a:avLst/>
          </a:prstGeom>
          <a:solidFill>
            <a:schemeClr val="tx2">
              <a:lumMod val="75000"/>
            </a:schemeClr>
          </a:solidFill>
        </p:spPr>
        <p:txBody>
          <a:bodyPr wrap="square">
            <a:spAutoFit/>
          </a:bodyPr>
          <a:lstStyle/>
          <a:p>
            <a:pPr lvl="0">
              <a:spcAft>
                <a:spcPts val="600"/>
              </a:spcAft>
            </a:pPr>
            <a:r>
              <a:rPr lang="en-IN" sz="1600" b="1" dirty="0">
                <a:solidFill>
                  <a:srgbClr val="FF0000"/>
                </a:solidFill>
              </a:rPr>
              <a:t>NOTE</a:t>
            </a:r>
            <a:r>
              <a:rPr lang="en-IN" sz="1600" dirty="0">
                <a:solidFill>
                  <a:srgbClr val="FF0000"/>
                </a:solidFill>
              </a:rPr>
              <a:t>: </a:t>
            </a:r>
            <a:r>
              <a:rPr lang="en-IN" sz="1600" u="sng" dirty="0">
                <a:solidFill>
                  <a:srgbClr val="FF0000"/>
                </a:solidFill>
              </a:rPr>
              <a:t>a)CFSS 2020 covers only 76 Forms (64 Company related forms and 12 LLP related forms)</a:t>
            </a:r>
          </a:p>
          <a:p>
            <a:pPr lvl="0">
              <a:spcAft>
                <a:spcPts val="600"/>
              </a:spcAft>
            </a:pPr>
            <a:r>
              <a:rPr lang="en-IN" sz="1600" u="sng" dirty="0">
                <a:solidFill>
                  <a:srgbClr val="FF0000"/>
                </a:solidFill>
              </a:rPr>
              <a:t>b)There shall be no fees for CFSS form.</a:t>
            </a:r>
            <a:endParaRPr lang="en-US" sz="1600" u="sng" dirty="0">
              <a:solidFill>
                <a:srgbClr val="FF0000"/>
              </a:solidFill>
            </a:endParaRPr>
          </a:p>
        </p:txBody>
      </p:sp>
      <p:graphicFrame>
        <p:nvGraphicFramePr>
          <p:cNvPr id="7" name="Content Placeholder 2">
            <a:extLst>
              <a:ext uri="{FF2B5EF4-FFF2-40B4-BE49-F238E27FC236}">
                <a16:creationId xmlns:a16="http://schemas.microsoft.com/office/drawing/2014/main" id="{A4900533-3E67-4491-A2AA-636524C5BAA4}"/>
              </a:ext>
            </a:extLst>
          </p:cNvPr>
          <p:cNvGraphicFramePr>
            <a:graphicFrameLocks noGrp="1"/>
          </p:cNvGraphicFramePr>
          <p:nvPr>
            <p:ph idx="1"/>
            <p:extLst>
              <p:ext uri="{D42A27DB-BD31-4B8C-83A1-F6EECF244321}">
                <p14:modId xmlns:p14="http://schemas.microsoft.com/office/powerpoint/2010/main" val="975746739"/>
              </p:ext>
            </p:extLst>
          </p:nvPr>
        </p:nvGraphicFramePr>
        <p:xfrm>
          <a:off x="948188" y="1662565"/>
          <a:ext cx="9102646" cy="38847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78689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39A6B76-B1FF-4800-9667-DEDF045D1A21}"/>
              </a:ext>
            </a:extLst>
          </p:cNvPr>
          <p:cNvSpPr>
            <a:spLocks noGrp="1"/>
          </p:cNvSpPr>
          <p:nvPr>
            <p:ph type="title"/>
          </p:nvPr>
        </p:nvSpPr>
        <p:spPr>
          <a:xfrm>
            <a:off x="3836504" y="758952"/>
            <a:ext cx="7319175" cy="3566160"/>
          </a:xfrm>
        </p:spPr>
        <p:txBody>
          <a:bodyPr vert="horz" lIns="91440" tIns="45720" rIns="91440" bIns="45720" rtlCol="0" anchor="b">
            <a:normAutofit/>
          </a:bodyPr>
          <a:lstStyle/>
          <a:p>
            <a:r>
              <a:rPr lang="en-US" sz="8000" dirty="0">
                <a:solidFill>
                  <a:schemeClr val="tx1">
                    <a:lumMod val="85000"/>
                    <a:lumOff val="15000"/>
                  </a:schemeClr>
                </a:solidFill>
              </a:rPr>
              <a:t>THANK YOU</a:t>
            </a:r>
          </a:p>
        </p:txBody>
      </p:sp>
      <p:pic>
        <p:nvPicPr>
          <p:cNvPr id="13" name="Graphic 12" descr="Handshake">
            <a:extLst>
              <a:ext uri="{FF2B5EF4-FFF2-40B4-BE49-F238E27FC236}">
                <a16:creationId xmlns:a16="http://schemas.microsoft.com/office/drawing/2014/main" id="{818CCEB5-9B5C-4793-80E8-348BD61C966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818" y="1944907"/>
            <a:ext cx="2449486" cy="2449486"/>
          </a:xfrm>
          <a:prstGeom prst="rect">
            <a:avLst/>
          </a:prstGeom>
        </p:spPr>
      </p:pic>
    </p:spTree>
    <p:extLst>
      <p:ext uri="{BB962C8B-B14F-4D97-AF65-F5344CB8AC3E}">
        <p14:creationId xmlns:p14="http://schemas.microsoft.com/office/powerpoint/2010/main" val="3955262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0FF11-3A67-454C-8BC0-4C972B364D9A}"/>
              </a:ext>
            </a:extLst>
          </p:cNvPr>
          <p:cNvSpPr>
            <a:spLocks noGrp="1"/>
          </p:cNvSpPr>
          <p:nvPr>
            <p:ph type="title"/>
          </p:nvPr>
        </p:nvSpPr>
        <p:spPr/>
        <p:txBody>
          <a:bodyPr/>
          <a:lstStyle/>
          <a:p>
            <a:r>
              <a:rPr lang="en-US" sz="4000" u="sng" dirty="0">
                <a:latin typeface="Calibri" panose="020F0502020204030204" pitchFamily="34" charset="0"/>
                <a:cs typeface="Calibri" panose="020F0502020204030204" pitchFamily="34" charset="0"/>
              </a:rPr>
              <a:t>USEFUL LINKS</a:t>
            </a:r>
            <a:endParaRPr lang="en-IN" sz="4000" u="sng" dirty="0">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610952D8-5B8D-4DE2-B9C7-E7E0FA9E1F16}"/>
              </a:ext>
            </a:extLst>
          </p:cNvPr>
          <p:cNvSpPr>
            <a:spLocks noGrp="1"/>
          </p:cNvSpPr>
          <p:nvPr>
            <p:ph type="sldNum" sz="quarter" idx="12"/>
          </p:nvPr>
        </p:nvSpPr>
        <p:spPr/>
        <p:txBody>
          <a:bodyPr/>
          <a:lstStyle/>
          <a:p>
            <a:r>
              <a:rPr lang="en-US" dirty="0"/>
              <a:t>7</a:t>
            </a:r>
          </a:p>
        </p:txBody>
      </p:sp>
      <p:sp>
        <p:nvSpPr>
          <p:cNvPr id="4" name="TextBox 3">
            <a:extLst>
              <a:ext uri="{FF2B5EF4-FFF2-40B4-BE49-F238E27FC236}">
                <a16:creationId xmlns:a16="http://schemas.microsoft.com/office/drawing/2014/main" id="{A40A66AA-7651-49E7-B797-098A8AAFABCB}"/>
              </a:ext>
            </a:extLst>
          </p:cNvPr>
          <p:cNvSpPr txBox="1"/>
          <p:nvPr/>
        </p:nvSpPr>
        <p:spPr>
          <a:xfrm>
            <a:off x="646111" y="2011680"/>
            <a:ext cx="9849169" cy="2031325"/>
          </a:xfrm>
          <a:prstGeom prst="rect">
            <a:avLst/>
          </a:prstGeom>
          <a:noFill/>
        </p:spPr>
        <p:txBody>
          <a:bodyPr wrap="square" rtlCol="0">
            <a:spAutoFit/>
          </a:bodyPr>
          <a:lstStyle/>
          <a:p>
            <a:pPr marL="342900" indent="-342900">
              <a:buAutoNum type="arabicParenR"/>
            </a:pPr>
            <a:r>
              <a:rPr lang="en-US" dirty="0"/>
              <a:t>CFSS SCHEME: </a:t>
            </a:r>
            <a:r>
              <a:rPr lang="en-IN" dirty="0">
                <a:hlinkClick r:id="rId2"/>
              </a:rPr>
              <a:t>https://www.mca.gov.in/Ministry/pdf/Circular12_30032020.pdf</a:t>
            </a:r>
            <a:endParaRPr lang="en-IN" dirty="0"/>
          </a:p>
          <a:p>
            <a:pPr marL="342900" indent="-342900">
              <a:buAutoNum type="arabicParenR"/>
            </a:pPr>
            <a:endParaRPr lang="en-IN" dirty="0"/>
          </a:p>
          <a:p>
            <a:pPr marL="342900" indent="-342900">
              <a:buAutoNum type="arabicParenR"/>
            </a:pPr>
            <a:r>
              <a:rPr lang="en-IN" dirty="0"/>
              <a:t>76 FORMS: </a:t>
            </a:r>
            <a:r>
              <a:rPr lang="en-IN" dirty="0">
                <a:hlinkClick r:id="rId3"/>
              </a:rPr>
              <a:t>https://www.mca.gov.in/Ministry/pdf/CFSS2020_02042020.pdf</a:t>
            </a:r>
            <a:endParaRPr lang="en-IN" dirty="0"/>
          </a:p>
          <a:p>
            <a:pPr marL="342900" indent="-342900">
              <a:buAutoNum type="arabicParenR"/>
            </a:pPr>
            <a:endParaRPr lang="en-IN" dirty="0"/>
          </a:p>
          <a:p>
            <a:pPr marL="342900" indent="-342900">
              <a:buAutoNum type="arabicParenR"/>
            </a:pPr>
            <a:endParaRPr lang="en-IN" dirty="0"/>
          </a:p>
          <a:p>
            <a:pPr marL="342900" indent="-342900">
              <a:buAutoNum type="arabicParenR"/>
            </a:pPr>
            <a:endParaRPr lang="en-IN" dirty="0"/>
          </a:p>
          <a:p>
            <a:r>
              <a:rPr lang="en-IN" dirty="0"/>
              <a:t>We have provided the links for your reference.</a:t>
            </a:r>
          </a:p>
        </p:txBody>
      </p:sp>
    </p:spTree>
    <p:extLst>
      <p:ext uri="{BB962C8B-B14F-4D97-AF65-F5344CB8AC3E}">
        <p14:creationId xmlns:p14="http://schemas.microsoft.com/office/powerpoint/2010/main" val="31718785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TotalTime>
  <Words>593</Words>
  <Application>Microsoft Office PowerPoint</Application>
  <PresentationFormat>Widescreen</PresentationFormat>
  <Paragraphs>47</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Century Gothic</vt:lpstr>
      <vt:lpstr>Wingdings 3</vt:lpstr>
      <vt:lpstr>Ion</vt:lpstr>
      <vt:lpstr>COMPANIES FRESH START SCHEME, 2020 </vt:lpstr>
      <vt:lpstr>INTRODUCTION</vt:lpstr>
      <vt:lpstr>PURPOSE AND INTENTION</vt:lpstr>
      <vt:lpstr>BENEFITS</vt:lpstr>
      <vt:lpstr>VALIDITY OF THE CFSS 2020</vt:lpstr>
      <vt:lpstr>PROCEDURE</vt:lpstr>
      <vt:lpstr>THANK YOU</vt:lpstr>
      <vt:lpstr>USEFUL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COMPANIES FRESH START SCHEME, 2020 </dc:title>
  <dc:creator>Manish Wadhwa</dc:creator>
  <cp:lastModifiedBy>Nuren</cp:lastModifiedBy>
  <cp:revision>6</cp:revision>
  <dcterms:created xsi:type="dcterms:W3CDTF">2020-06-09T12:15:44Z</dcterms:created>
  <dcterms:modified xsi:type="dcterms:W3CDTF">2020-06-10T13:13:13Z</dcterms:modified>
</cp:coreProperties>
</file>